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.fntdata"/><Relationship Id="rId6" Type="http://schemas.openxmlformats.org/officeDocument/2006/relationships/slide" Target="slides/slide1.xml"/><Relationship Id="rId18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6c1f1940d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6c1f1940d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6c1f1940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6c1f1940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6c1f1940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6c1f1940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6c1f1940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6c1f1940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https://unews.nccu.edu.tw/unews/%E7%95%B6%E5%A8%83%E5%A8%83%E8%BB%8A%E5%85%A7%E8%A3%9D%E7%9A%84%E6%98%AF%E5%AF%B5%E7%89%A9-%E5%B0%9A%E5%BE%85%E6%AA%A2%E9%A9%97%E7%9A%84%E5%A4%A7%E6%AF%9B%E5%AD%A9%E6%99%82%E4%BB%A3/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6c1f1940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6c1f1940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6c1f1940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6c1f1940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市場那麼大 Focus在找尋全台灣最可愛的小店長 -&gt; 播放影片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6c1f1940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6c1f1940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6c1f1940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6c1f1940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6c1f1940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6c1f1940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6c1f1940d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6c1f1940d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可以補後面功能的影片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6c1f1940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6c1f1940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JeFoKOatpFZywsdDT1uEhoZ_aP-Ephyz/view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Gemini_Generated_Image_thq6jfthq6jfthq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483" y="0"/>
            <a:ext cx="92273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DataBase 建立</a:t>
            </a:r>
            <a:endParaRPr sz="2500">
              <a:solidFill>
                <a:srgbClr val="0B5394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525"/>
            <a:ext cx="8839204" cy="199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4886575" y="4200475"/>
            <a:ext cx="4335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資料內容都來自PetGo的短影片文案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800999" y="3454263"/>
            <a:ext cx="15420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0B5394"/>
                </a:solidFill>
              </a:rPr>
              <a:t>圖</a:t>
            </a:r>
            <a:r>
              <a:rPr lang="zh-TW" sz="1000">
                <a:solidFill>
                  <a:srgbClr val="0B5394"/>
                </a:solidFill>
              </a:rPr>
              <a:t>：</a:t>
            </a:r>
            <a:r>
              <a:rPr lang="zh-TW" sz="1000">
                <a:solidFill>
                  <a:srgbClr val="0B5394"/>
                </a:solidFill>
              </a:rPr>
              <a:t>店家資料整理</a:t>
            </a:r>
            <a:endParaRPr sz="1000">
              <a:solidFill>
                <a:srgbClr val="0B5394"/>
              </a:solidFill>
            </a:endParaRPr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 title="Gemini_Generated_Image_uc42c6uc42c6uc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297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3" y="1237600"/>
            <a:ext cx="2927150" cy="25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378" y="1166860"/>
            <a:ext cx="2927149" cy="267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850" y="256200"/>
            <a:ext cx="120015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未完成的內容</a:t>
            </a:r>
            <a:endParaRPr sz="2500">
              <a:solidFill>
                <a:srgbClr val="0B5394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1350275" y="1594800"/>
            <a:ext cx="68208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lang="zh-TW" sz="2000">
                <a:solidFill>
                  <a:srgbClr val="0B5394"/>
                </a:solidFill>
              </a:rPr>
              <a:t>產品功能（一次推薦多個店家等）</a:t>
            </a:r>
            <a:endParaRPr sz="2000">
              <a:solidFill>
                <a:srgbClr val="0B5394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lang="zh-TW" sz="2000">
                <a:solidFill>
                  <a:srgbClr val="0B5394"/>
                </a:solidFill>
              </a:rPr>
              <a:t>競爭分析（現有寵物地圖APP or Google Map）</a:t>
            </a:r>
            <a:endParaRPr sz="2000">
              <a:solidFill>
                <a:srgbClr val="0B5394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lang="zh-TW" sz="2000">
                <a:solidFill>
                  <a:srgbClr val="0B5394"/>
                </a:solidFill>
              </a:rPr>
              <a:t>營收模式（收費方式如何？誰來付款？）</a:t>
            </a:r>
            <a:endParaRPr sz="2000">
              <a:solidFill>
                <a:srgbClr val="0B5394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lang="zh-TW" sz="2000">
                <a:solidFill>
                  <a:srgbClr val="0B5394"/>
                </a:solidFill>
              </a:rPr>
              <a:t>財務規劃（成本支出、損益表等）</a:t>
            </a:r>
            <a:endParaRPr sz="2000">
              <a:solidFill>
                <a:srgbClr val="0B5394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000"/>
              <a:buAutoNum type="arabicPeriod"/>
            </a:pPr>
            <a:r>
              <a:rPr lang="zh-TW" sz="2000">
                <a:solidFill>
                  <a:srgbClr val="0B5394"/>
                </a:solidFill>
              </a:rPr>
              <a:t>潛在風險（店狗生病or過世怎麼辦？）</a:t>
            </a:r>
            <a:endParaRPr sz="2000">
              <a:solidFill>
                <a:srgbClr val="0B5394"/>
              </a:solidFill>
            </a:endParaRPr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寵物市場：</a:t>
            </a:r>
            <a:r>
              <a:rPr lang="zh-TW" sz="2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2018年寵物</a:t>
            </a:r>
            <a:r>
              <a:rPr lang="zh-TW" sz="2500">
                <a:solidFill>
                  <a:srgbClr val="0B5394"/>
                </a:solidFill>
              </a:rPr>
              <a:t>登記數量</a:t>
            </a:r>
            <a:r>
              <a:rPr lang="zh-TW" sz="25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超車新生兒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81" y="889802"/>
            <a:ext cx="7193175" cy="397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 rot="-1765446">
            <a:off x="6716901" y="2086518"/>
            <a:ext cx="917214" cy="2714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2800" lIns="92800" spcFirstLastPara="1" rIns="92800" wrap="square" tIns="92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</p:txBody>
      </p:sp>
      <p:sp>
        <p:nvSpPr>
          <p:cNvPr id="62" name="Google Shape;62;p14"/>
          <p:cNvSpPr/>
          <p:nvPr/>
        </p:nvSpPr>
        <p:spPr>
          <a:xfrm rot="983753">
            <a:off x="6808469" y="3638657"/>
            <a:ext cx="917199" cy="313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2800" lIns="92800" spcFirstLastPara="1" rIns="92800" wrap="square" tIns="92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</p:txBody>
      </p:sp>
      <p:sp>
        <p:nvSpPr>
          <p:cNvPr id="63" name="Google Shape;63;p14"/>
          <p:cNvSpPr/>
          <p:nvPr/>
        </p:nvSpPr>
        <p:spPr>
          <a:xfrm>
            <a:off x="4376068" y="3154489"/>
            <a:ext cx="448800" cy="390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2800" lIns="92800" spcFirstLastPara="1" rIns="92800" wrap="square" tIns="92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寵物市場比想像中的更大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21" y="1448522"/>
            <a:ext cx="5754199" cy="2826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-7745538">
            <a:off x="1516011" y="3108730"/>
            <a:ext cx="533802" cy="2892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4975" lIns="94975" spcFirstLastPara="1" rIns="94975" wrap="square" tIns="94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4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23" y="2158525"/>
            <a:ext cx="1271325" cy="15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6350" y="1275425"/>
            <a:ext cx="1686026" cy="22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125" y="227325"/>
            <a:ext cx="1591124" cy="198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151222-4271-1-BNLIg.jpg"/>
          <p:cNvPicPr preferRelativeResize="0"/>
          <p:nvPr/>
        </p:nvPicPr>
        <p:blipFill rotWithShape="1">
          <a:blip r:embed="rId7">
            <a:alphaModFix/>
          </a:blip>
          <a:srcRect b="16915" l="13566" r="12659" t="0"/>
          <a:stretch/>
        </p:blipFill>
        <p:spPr>
          <a:xfrm>
            <a:off x="6872425" y="3618850"/>
            <a:ext cx="1591125" cy="11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PetGo - 目標找到全台灣最可愛的小店長</a:t>
            </a:r>
            <a:endParaRPr sz="2500">
              <a:solidFill>
                <a:srgbClr val="0B5394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25417" l="0" r="0" t="0"/>
          <a:stretch/>
        </p:blipFill>
        <p:spPr>
          <a:xfrm>
            <a:off x="3096225" y="1054350"/>
            <a:ext cx="5775176" cy="38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64074" l="0" r="0" t="7150"/>
          <a:stretch/>
        </p:blipFill>
        <p:spPr>
          <a:xfrm>
            <a:off x="344675" y="1723851"/>
            <a:ext cx="2513901" cy="156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32285" l="0" r="0" t="55114"/>
          <a:stretch/>
        </p:blipFill>
        <p:spPr>
          <a:xfrm>
            <a:off x="344675" y="3280812"/>
            <a:ext cx="2513901" cy="686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主要粉絲的類型</a:t>
            </a:r>
            <a:endParaRPr sz="2500">
              <a:solidFill>
                <a:srgbClr val="0B5394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7553" l="0" r="0" t="48056"/>
          <a:stretch/>
        </p:blipFill>
        <p:spPr>
          <a:xfrm>
            <a:off x="596293" y="1304520"/>
            <a:ext cx="1781571" cy="94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35760" l="0" r="0" t="52981"/>
          <a:stretch/>
        </p:blipFill>
        <p:spPr>
          <a:xfrm>
            <a:off x="2207758" y="1139125"/>
            <a:ext cx="1977006" cy="48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5">
            <a:alphaModFix/>
          </a:blip>
          <a:srcRect b="25442" l="0" r="0" t="50167"/>
          <a:stretch/>
        </p:blipFill>
        <p:spPr>
          <a:xfrm>
            <a:off x="2207759" y="1736232"/>
            <a:ext cx="2311191" cy="122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17231" l="0" r="0" t="49230"/>
          <a:stretch/>
        </p:blipFill>
        <p:spPr>
          <a:xfrm>
            <a:off x="5279950" y="1410073"/>
            <a:ext cx="1891500" cy="137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7">
            <a:alphaModFix/>
          </a:blip>
          <a:srcRect b="27413" l="0" r="0" t="62630"/>
          <a:stretch/>
        </p:blipFill>
        <p:spPr>
          <a:xfrm>
            <a:off x="311350" y="2137615"/>
            <a:ext cx="2235416" cy="48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8">
            <a:alphaModFix/>
          </a:blip>
          <a:srcRect b="30638" l="0" r="0" t="48224"/>
          <a:stretch/>
        </p:blipFill>
        <p:spPr>
          <a:xfrm>
            <a:off x="6642275" y="1071147"/>
            <a:ext cx="2373351" cy="108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13875" y="3192000"/>
            <a:ext cx="2767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1.【社交飼主】</a:t>
            </a:r>
            <a:endParaRPr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家裡有養柴犬，想要找有柴犬店長的店去交朋友。</a:t>
            </a:r>
            <a:endParaRPr sz="1800">
              <a:solidFill>
                <a:srgbClr val="0B5394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5655650" y="3192000"/>
            <a:ext cx="34134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2.</a:t>
            </a:r>
            <a:r>
              <a:rPr lang="zh-TW" sz="1800">
                <a:solidFill>
                  <a:srgbClr val="0B5394"/>
                </a:solidFill>
              </a:rPr>
              <a:t>【</a:t>
            </a:r>
            <a:r>
              <a:rPr lang="zh-TW" sz="1800">
                <a:solidFill>
                  <a:srgbClr val="0B5394"/>
                </a:solidFill>
              </a:rPr>
              <a:t>愛狗/貓的人】</a:t>
            </a:r>
            <a:endParaRPr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他們超愛狗貓但沒有飼養。他們希望的不只是看照片，而是能摸得到的真實互動。</a:t>
            </a:r>
            <a:endParaRPr sz="1800">
              <a:solidFill>
                <a:srgbClr val="0B5394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777352" y="863150"/>
            <a:ext cx="16500" cy="3999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9">
            <a:alphaModFix/>
          </a:blip>
          <a:srcRect b="26848" l="0" r="0" t="53143"/>
          <a:stretch/>
        </p:blipFill>
        <p:spPr>
          <a:xfrm>
            <a:off x="6923159" y="2211479"/>
            <a:ext cx="2037725" cy="88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經營自媒體遇到的痛點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926300" y="1063875"/>
            <a:ext cx="72177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痛點一：IG 演算法綁架</a:t>
            </a:r>
            <a:endParaRPr sz="1800">
              <a:solidFill>
                <a:srgbClr val="0B5394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zh-TW" sz="1800">
                <a:solidFill>
                  <a:srgbClr val="0B5394"/>
                </a:solidFill>
              </a:rPr>
              <a:t>一支精心製作的影片，生命週期可能只有兩週。</a:t>
            </a:r>
            <a:endParaRPr sz="1800">
              <a:solidFill>
                <a:srgbClr val="0B5394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zh-TW" sz="1800">
                <a:solidFill>
                  <a:srgbClr val="0B5394"/>
                </a:solidFill>
              </a:rPr>
              <a:t>流量不固定，有時影片未必能成功推播給所有粉絲。</a:t>
            </a:r>
            <a:endParaRPr sz="1800">
              <a:solidFill>
                <a:srgbClr val="0B5394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75" y="1100875"/>
            <a:ext cx="1314625" cy="13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002050" y="2968000"/>
            <a:ext cx="7217700" cy="1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B5394"/>
                </a:solidFill>
              </a:rPr>
              <a:t>痛點</a:t>
            </a:r>
            <a:r>
              <a:rPr lang="zh-TW" sz="1800">
                <a:solidFill>
                  <a:srgbClr val="0B5394"/>
                </a:solidFill>
              </a:rPr>
              <a:t>二</a:t>
            </a:r>
            <a:r>
              <a:rPr lang="zh-TW" sz="1800">
                <a:solidFill>
                  <a:srgbClr val="0B5394"/>
                </a:solidFill>
              </a:rPr>
              <a:t>：</a:t>
            </a:r>
            <a:r>
              <a:rPr lang="zh-TW" sz="1800">
                <a:solidFill>
                  <a:srgbClr val="0B5394"/>
                </a:solidFill>
              </a:rPr>
              <a:t>大量私訊的人工回覆</a:t>
            </a:r>
            <a:endParaRPr sz="1800">
              <a:solidFill>
                <a:srgbClr val="0B5394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zh-TW" sz="1800">
                <a:solidFill>
                  <a:srgbClr val="0B5394"/>
                </a:solidFill>
              </a:rPr>
              <a:t>Google 搜尋找不到「哪裡有店狗」的內容。</a:t>
            </a:r>
            <a:endParaRPr sz="1800">
              <a:solidFill>
                <a:srgbClr val="0B5394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lang="zh-TW" sz="1800">
                <a:solidFill>
                  <a:srgbClr val="0B5394"/>
                </a:solidFill>
              </a:rPr>
              <a:t>花費大量時間在回答重複性資訊。</a:t>
            </a:r>
            <a:endParaRPr sz="1800">
              <a:solidFill>
                <a:srgbClr val="0B5394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 sz="1800">
                <a:solidFill>
                  <a:srgbClr val="FF0000"/>
                </a:solidFill>
              </a:rPr>
              <a:t>我們握有獨家資訊，卻缺乏輸出的管道。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875" y="3170662"/>
            <a:ext cx="1314625" cy="116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PetGo Line AI Agent 成果展示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50" y="815175"/>
            <a:ext cx="2113093" cy="4099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>
            <a:endCxn id="119" idx="1"/>
          </p:cNvCxnSpPr>
          <p:nvPr/>
        </p:nvCxnSpPr>
        <p:spPr>
          <a:xfrm>
            <a:off x="5513550" y="1135900"/>
            <a:ext cx="710400" cy="385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" name="Google Shape;119;p19"/>
          <p:cNvSpPr/>
          <p:nvPr/>
        </p:nvSpPr>
        <p:spPr>
          <a:xfrm>
            <a:off x="6223950" y="1351900"/>
            <a:ext cx="1421700" cy="338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AI理解用戶的問題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5295800" y="2275800"/>
            <a:ext cx="1266000" cy="687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1" name="Google Shape;121;p19"/>
          <p:cNvSpPr/>
          <p:nvPr/>
        </p:nvSpPr>
        <p:spPr>
          <a:xfrm>
            <a:off x="6561800" y="2784725"/>
            <a:ext cx="1364400" cy="338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新增圖片更吸睛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" name="Google Shape;122;p19"/>
          <p:cNvCxnSpPr>
            <a:stCxn id="123" idx="3"/>
          </p:cNvCxnSpPr>
          <p:nvPr/>
        </p:nvCxnSpPr>
        <p:spPr>
          <a:xfrm>
            <a:off x="2116675" y="3807025"/>
            <a:ext cx="1526100" cy="41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3" name="Google Shape;123;p19"/>
          <p:cNvSpPr/>
          <p:nvPr/>
        </p:nvSpPr>
        <p:spPr>
          <a:xfrm>
            <a:off x="752275" y="3637825"/>
            <a:ext cx="1364400" cy="338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觀看 IG 短影片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5193125" y="4441350"/>
            <a:ext cx="1478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5" name="Google Shape;125;p19"/>
          <p:cNvSpPr/>
          <p:nvPr/>
        </p:nvSpPr>
        <p:spPr>
          <a:xfrm>
            <a:off x="6671222" y="4272450"/>
            <a:ext cx="1364400" cy="338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Google map 導航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145522" y="2275800"/>
            <a:ext cx="1364400" cy="3384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PetGo 獨家資訊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7" name="Google Shape;127;p19"/>
          <p:cNvCxnSpPr>
            <a:stCxn id="126" idx="3"/>
          </p:cNvCxnSpPr>
          <p:nvPr/>
        </p:nvCxnSpPr>
        <p:spPr>
          <a:xfrm>
            <a:off x="2509922" y="2445000"/>
            <a:ext cx="1203600" cy="940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PetGo Line AI Agent </a:t>
            </a:r>
            <a:r>
              <a:rPr lang="zh-TW" sz="2500">
                <a:solidFill>
                  <a:srgbClr val="0B5394"/>
                </a:solidFill>
              </a:rPr>
              <a:t>成果展示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0" title="ScreenRecording_01-13-2026 23-41-44_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900" y="857250"/>
            <a:ext cx="5358250" cy="40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196700" y="227325"/>
            <a:ext cx="8520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500">
                <a:solidFill>
                  <a:srgbClr val="0B5394"/>
                </a:solidFill>
              </a:rPr>
              <a:t>Make 流程建置</a:t>
            </a:r>
            <a:endParaRPr sz="25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25" y="2006688"/>
            <a:ext cx="3163049" cy="15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3725175" y="1113263"/>
            <a:ext cx="54726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F0000"/>
                </a:solidFill>
              </a:rPr>
              <a:t>1. 接收需求</a:t>
            </a:r>
            <a:endParaRPr sz="12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LINE 介面</a:t>
            </a:r>
            <a:r>
              <a:rPr lang="zh-TW" sz="1200">
                <a:solidFill>
                  <a:srgbClr val="0B5394"/>
                </a:solidFill>
              </a:rPr>
              <a:t>像跟朋友聊天一樣輸入自然語言（例：「想找柯基」）。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F0000"/>
                </a:solidFill>
              </a:rPr>
              <a:t>2.  AI 判讀</a:t>
            </a:r>
            <a:endParaRPr sz="12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利用 LLM 大型語言模型，精準識別用戶意圖與關鍵字，非死板規則。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F0000"/>
                </a:solidFill>
              </a:rPr>
              <a:t>3.  數據匹配</a:t>
            </a:r>
            <a:endParaRPr sz="12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即時檢索 Google Sheets 內的探店數據（品種、店名、影片、地圖）。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FF0000"/>
                </a:solidFill>
              </a:rPr>
              <a:t>4.  視覺輸出</a:t>
            </a:r>
            <a:endParaRPr sz="1200">
              <a:solidFill>
                <a:srgbClr val="FF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系統自動封裝數據，回傳「品牌化互動卡片」，引導觀看與導航。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